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ubot Sans Bold" pitchFamily="2" charset="77"/>
      <p:bold r:id="rId13"/>
      <p:italic r:id="rId14"/>
      <p:boldItalic r:id="rId15"/>
    </p:embeddedFont>
    <p:embeddedFont>
      <p:font typeface="Hubot Sans Light" pitchFamily="2" charset="77"/>
      <p:regular r:id="rId16"/>
      <p:italic r:id="rId17"/>
    </p:embeddedFont>
    <p:embeddedFont>
      <p:font typeface="Roboto Condensed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3"/>
    <p:restoredTop sz="94610"/>
  </p:normalViewPr>
  <p:slideViewPr>
    <p:cSldViewPr snapToGrid="0" snapToObjects="1">
      <p:cViewPr>
        <p:scale>
          <a:sx n="111" d="100"/>
          <a:sy n="111" d="100"/>
        </p:scale>
        <p:origin x="170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07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 los Datos a la Acción: El Mito del Progreso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2842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Demostrar que el crecimiento económico por sí solo no garantiza salud, y proponer un modelo de eficiencia sanitaria.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55575A"/>
              </a:solidFill>
              <a:latin typeface="Roboto Condensed" pitchFamily="34" charset="0"/>
              <a:ea typeface="Roboto Condensed" pitchFamily="34" charset="-122"/>
              <a:cs typeface="Roboto Condensed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Claudio Ballerini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Juan José Torres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Cristian Vargas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Christian Vásquez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8030" y="336352"/>
            <a:ext cx="3058001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3700" b="1" dirty="0" err="1">
                <a:solidFill>
                  <a:srgbClr val="0C0D0F"/>
                </a:solidFill>
                <a:latin typeface="Hubot Sans Bold" pitchFamily="34" charset="0"/>
              </a:rPr>
              <a:t>Conclusiones</a:t>
            </a:r>
            <a:endParaRPr lang="en-US" sz="3700" b="1" dirty="0">
              <a:solidFill>
                <a:srgbClr val="0C0D0F"/>
              </a:solidFill>
              <a:latin typeface="Hubot Sans Bold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44123" y="1415293"/>
            <a:ext cx="13849310" cy="1089540"/>
          </a:xfrm>
          <a:prstGeom prst="roundRect">
            <a:avLst>
              <a:gd name="adj" fmla="val 9951"/>
            </a:avLst>
          </a:prstGeom>
          <a:solidFill>
            <a:srgbClr val="E8E8E3"/>
          </a:solidFill>
          <a:ln w="15240">
            <a:solidFill>
              <a:srgbClr val="1E1E1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627360" y="1777606"/>
            <a:ext cx="2809518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El Progreso No Es Automático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27360" y="2042044"/>
            <a:ext cx="7967186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El crecimiento económico por sí solo no garantiza mejoras en salud. La eficiencia en la conversión de recursos es clave.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44123" y="2872247"/>
            <a:ext cx="11767168" cy="1091085"/>
          </a:xfrm>
          <a:prstGeom prst="roundRect">
            <a:avLst>
              <a:gd name="adj" fmla="val 9951"/>
            </a:avLst>
          </a:prstGeom>
          <a:solidFill>
            <a:srgbClr val="E8E8E3"/>
          </a:solidFill>
          <a:ln w="15240">
            <a:solidFill>
              <a:srgbClr val="1E1E1A"/>
            </a:solidFill>
            <a:prstDash val="solid"/>
          </a:ln>
        </p:spPr>
        <p:txBody>
          <a:bodyPr/>
          <a:lstStyle/>
          <a:p>
            <a:endParaRPr lang="es-CL" sz="4000"/>
          </a:p>
        </p:txBody>
      </p:sp>
      <p:sp>
        <p:nvSpPr>
          <p:cNvPr id="9" name="Shape 6"/>
          <p:cNvSpPr/>
          <p:nvPr/>
        </p:nvSpPr>
        <p:spPr>
          <a:xfrm>
            <a:off x="428884" y="2872247"/>
            <a:ext cx="62666" cy="1091085"/>
          </a:xfrm>
          <a:prstGeom prst="roundRect">
            <a:avLst>
              <a:gd name="adj" fmla="val 30099"/>
            </a:avLst>
          </a:prstGeom>
          <a:solidFill>
            <a:srgbClr val="1E1E1A"/>
          </a:solidFill>
          <a:ln/>
        </p:spPr>
        <p:txBody>
          <a:bodyPr/>
          <a:lstStyle/>
          <a:p>
            <a:endParaRPr lang="es-CL" sz="3600"/>
          </a:p>
        </p:txBody>
      </p:sp>
      <p:sp>
        <p:nvSpPr>
          <p:cNvPr id="10" name="Text 7"/>
          <p:cNvSpPr/>
          <p:nvPr/>
        </p:nvSpPr>
        <p:spPr>
          <a:xfrm>
            <a:off x="627361" y="3231340"/>
            <a:ext cx="2637739" cy="28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La Ventana de Oportunidad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27362" y="3495778"/>
            <a:ext cx="8190196" cy="290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El 80% de las ganancias en esperanza de vida ocurren antes de los $4,000 USD per cápita. Debemos actuar ahora.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461089" y="4322425"/>
            <a:ext cx="9307944" cy="1091085"/>
          </a:xfrm>
          <a:prstGeom prst="roundRect">
            <a:avLst>
              <a:gd name="adj" fmla="val 9951"/>
            </a:avLst>
          </a:prstGeom>
          <a:solidFill>
            <a:srgbClr val="E8E8E3"/>
          </a:solidFill>
          <a:ln w="15240">
            <a:solidFill>
              <a:srgbClr val="1E1E1A"/>
            </a:solidFill>
            <a:prstDash val="solid"/>
          </a:ln>
        </p:spPr>
        <p:txBody>
          <a:bodyPr/>
          <a:lstStyle/>
          <a:p>
            <a:endParaRPr lang="es-CL" sz="3600"/>
          </a:p>
        </p:txBody>
      </p:sp>
      <p:sp>
        <p:nvSpPr>
          <p:cNvPr id="14" name="Text 11"/>
          <p:cNvSpPr/>
          <p:nvPr/>
        </p:nvSpPr>
        <p:spPr>
          <a:xfrm>
            <a:off x="674806" y="4676873"/>
            <a:ext cx="1981200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Modelos Replicables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74806" y="4941311"/>
            <a:ext cx="7967186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Países como Vietnam demuestran que es posible lograr resultados de primer mundo con recursos limitados.</a:t>
            </a:r>
            <a:endParaRPr lang="en-US" sz="14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508" y="4676873"/>
            <a:ext cx="4173925" cy="2855805"/>
          </a:xfrm>
          <a:prstGeom prst="rect">
            <a:avLst/>
          </a:prstGeom>
        </p:spPr>
      </p:pic>
      <p:sp>
        <p:nvSpPr>
          <p:cNvPr id="19" name="Shape 6">
            <a:extLst>
              <a:ext uri="{FF2B5EF4-FFF2-40B4-BE49-F238E27FC236}">
                <a16:creationId xmlns:a16="http://schemas.microsoft.com/office/drawing/2014/main" id="{231A1577-6113-B4D4-7574-392C4E1345DE}"/>
              </a:ext>
            </a:extLst>
          </p:cNvPr>
          <p:cNvSpPr/>
          <p:nvPr/>
        </p:nvSpPr>
        <p:spPr>
          <a:xfrm>
            <a:off x="428884" y="1415293"/>
            <a:ext cx="62666" cy="1091085"/>
          </a:xfrm>
          <a:prstGeom prst="roundRect">
            <a:avLst>
              <a:gd name="adj" fmla="val 30099"/>
            </a:avLst>
          </a:prstGeom>
          <a:solidFill>
            <a:srgbClr val="1E1E1A"/>
          </a:solidFill>
          <a:ln/>
        </p:spPr>
        <p:txBody>
          <a:bodyPr/>
          <a:lstStyle/>
          <a:p>
            <a:endParaRPr lang="es-CL" sz="3600"/>
          </a:p>
        </p:txBody>
      </p:sp>
      <p:sp>
        <p:nvSpPr>
          <p:cNvPr id="20" name="Shape 6">
            <a:extLst>
              <a:ext uri="{FF2B5EF4-FFF2-40B4-BE49-F238E27FC236}">
                <a16:creationId xmlns:a16="http://schemas.microsoft.com/office/drawing/2014/main" id="{FF4E36AD-7625-DB45-6A20-0372E97027A4}"/>
              </a:ext>
            </a:extLst>
          </p:cNvPr>
          <p:cNvSpPr/>
          <p:nvPr/>
        </p:nvSpPr>
        <p:spPr>
          <a:xfrm>
            <a:off x="423356" y="4322424"/>
            <a:ext cx="62666" cy="1091085"/>
          </a:xfrm>
          <a:prstGeom prst="roundRect">
            <a:avLst>
              <a:gd name="adj" fmla="val 30099"/>
            </a:avLst>
          </a:prstGeom>
          <a:solidFill>
            <a:srgbClr val="1E1E1A"/>
          </a:solidFill>
          <a:ln/>
        </p:spPr>
        <p:txBody>
          <a:bodyPr/>
          <a:lstStyle/>
          <a:p>
            <a:endParaRPr lang="es-CL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43850" y="813659"/>
            <a:ext cx="55426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El Espejismo Global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531051" y="3314506"/>
            <a:ext cx="5315609" cy="1165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Si miramos los datos agregados, la historia de la humanidad en los últimos 50 años parece un éxito rotundo. La esperanza de vida global ha crecido ininterrumpidamente.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3632434" y="6474879"/>
            <a:ext cx="7556421" cy="963811"/>
          </a:xfrm>
          <a:prstGeom prst="roundRect">
            <a:avLst>
              <a:gd name="adj" fmla="val 3530"/>
            </a:avLst>
          </a:prstGeom>
          <a:solidFill>
            <a:srgbClr val="DBDBD6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248" y="6818970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69550" y="6758367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Los promedios son peligrosos. Esconden las grietas del sistema.</a:t>
            </a:r>
            <a:endParaRPr lang="en-US" sz="175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F78628-3440-CCD2-60EC-8B4DCCA8E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50" y="2613204"/>
            <a:ext cx="7772400" cy="27709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645"/>
            <a:ext cx="9632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La Geografía como Destino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951595" y="2681644"/>
            <a:ext cx="44841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La Desigualdad Invisible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1595" y="326278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Mientras Europa </a:t>
            </a:r>
            <a:r>
              <a:rPr lang="en-US" sz="1750" dirty="0" err="1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destaca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750" dirty="0" err="1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la cima con alta esperanza de vida y poca desigualdad, África nos cuenta una historia distinta.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1595" y="4555569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La geografía sigue siendo un predictor de destino.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Nacer en el continente equivocado te quita décadas de vida.</a:t>
            </a:r>
            <a:endParaRPr lang="en-US" sz="175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0FAAD3-C088-88DB-BB59-86B55F2A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17483"/>
            <a:ext cx="7772400" cy="29267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773329"/>
            <a:ext cx="6827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La Herida de los 90s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72833"/>
            <a:ext cx="3377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El Punto de Quiebre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5267325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1E1E1A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1020604" y="5494139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La Tormenta Perfecta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06671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Epidemia del VIH/SIDA combinada con inestabilidad política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67325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1E1E1A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6"/>
          <p:cNvSpPr/>
          <p:nvPr/>
        </p:nvSpPr>
        <p:spPr>
          <a:xfrm>
            <a:off x="5443776" y="5494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El Colapso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598455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Perdieron años de progreso en una sola década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267325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1E1E1A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9866948" y="5494139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La Brecha Estructural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6948" y="606671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Apenas se están recuperando de este rezago</a:t>
            </a:r>
            <a:endParaRPr lang="en-US" sz="175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E34C2C9-D3CA-E50B-4BEB-F032AEA0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153" y="161802"/>
            <a:ext cx="6609362" cy="35208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El Mito del PIB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06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Muchos asumen que para arreglar la salud, primero necesitamos hacernos ricos. Que el PIB lo cura todo.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766786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Nuestros datos demuestran que eso es falso.</a:t>
            </a: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La relación entre dinero y vida no es lineal. Es logarítmica.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511635"/>
            <a:ext cx="30480" cy="1236107"/>
          </a:xfrm>
          <a:prstGeom prst="rect">
            <a:avLst/>
          </a:prstGeom>
          <a:solidFill>
            <a:srgbClr val="1E1E1A"/>
          </a:solidFill>
          <a:ln/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128" y="824330"/>
            <a:ext cx="6273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El Hallazgo Clave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039429" y="1533109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80%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0039429" y="2564904"/>
            <a:ext cx="363640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Ganancia en Esperanza de Vida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039429" y="3409653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Ocurre ANTES de llegar a los $4,000 USD per cápita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039310" y="4428829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$4K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261957" y="5460624"/>
            <a:ext cx="3191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El Umbral Crítico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039310" y="5951043"/>
            <a:ext cx="36365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Después de este punto, se necesitan cantidades obscenas de dinero para ganar solo un año más de vida</a:t>
            </a:r>
            <a:endParaRPr lang="en-US" sz="17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C5E0D8D-C0FE-130C-5A02-E6C4B4DE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28" y="2281536"/>
            <a:ext cx="7772400" cy="4596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1409" y="6950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Eficiencia Sanitaria Temprana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093" y="1629738"/>
            <a:ext cx="8823898" cy="59048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1409" y="3533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El Caso Vietnam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01409" y="411480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Tienen el mismo PIB que muchos países africanos, pero una esperanza de vida de primer mundo.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01409" y="540758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África no tiene un problema de falta de dinero solamente; tiene un problema de conversión de recursos.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149" y="519946"/>
            <a:ext cx="7820501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Modelos de Bajo Costo, Alto Impacto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8149" y="198512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8149" y="2283619"/>
            <a:ext cx="7820501" cy="2286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6148149" y="2423874"/>
            <a:ext cx="287524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Vacunación Masiva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8149" y="283261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Programas de inmunización comunitaria con alta cobertura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8149" y="346590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8149" y="3764399"/>
            <a:ext cx="7820501" cy="2286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7"/>
          <p:cNvSpPr/>
          <p:nvPr/>
        </p:nvSpPr>
        <p:spPr>
          <a:xfrm>
            <a:off x="6148149" y="3904655"/>
            <a:ext cx="28257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Atención Primaria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8149" y="431339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Centros de salud locales accesibles y bien equipados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8149" y="4946690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8149" y="5245179"/>
            <a:ext cx="7820501" cy="2286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1"/>
          <p:cNvSpPr/>
          <p:nvPr/>
        </p:nvSpPr>
        <p:spPr>
          <a:xfrm>
            <a:off x="6148149" y="5385435"/>
            <a:ext cx="2872026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Educación Materna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8149" y="579417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Capacitación en salud reproductiva y cuidado infantil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8149" y="6427470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Hubot Sans Light" pitchFamily="34" charset="0"/>
                <a:ea typeface="Hubot Sans Light" pitchFamily="34" charset="-122"/>
                <a:cs typeface="Hubot Sans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8149" y="6725960"/>
            <a:ext cx="7820501" cy="22860"/>
          </a:xfrm>
          <a:prstGeom prst="rect">
            <a:avLst/>
          </a:prstGeom>
          <a:solidFill>
            <a:srgbClr val="C8CAC1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5"/>
          <p:cNvSpPr/>
          <p:nvPr/>
        </p:nvSpPr>
        <p:spPr>
          <a:xfrm>
            <a:off x="6148149" y="6866215"/>
            <a:ext cx="301490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Saneamiento Básico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8149" y="727495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Agua potable y sistemas de higiene comunitarios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74356" y="774383"/>
            <a:ext cx="7036237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La Nueva Estrategia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4356" y="1815703"/>
            <a:ext cx="756808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La estrategia para África no puede ser "esperar a ser ricos como Europa". Eso tardará cien años.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56" y="2789277"/>
            <a:ext cx="1125736" cy="16574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5239" y="3014424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Focalización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25239" y="3501271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Inversión prioritaria en salud básica hasta alcanzar el umbral de $4,000 USD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56" y="4446746"/>
            <a:ext cx="1125736" cy="13508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25239" y="4671893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25239" y="5158740"/>
            <a:ext cx="621720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Replicar modelos de bajo costo y alto impacto como Vietnam o Kerala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356" y="5797629"/>
            <a:ext cx="1125736" cy="16574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25239" y="6022777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Monitoreo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25239" y="6509623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Medir la reducción de brechas y dispersión, no solo promedios globales</a:t>
            </a:r>
            <a:endParaRPr lang="en-US" sz="17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6F0C278-7041-6FFF-CF5E-2D8560200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64" y="2626125"/>
            <a:ext cx="5605245" cy="29773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502</Words>
  <Application>Microsoft Macintosh PowerPoint</Application>
  <PresentationFormat>Personalizado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Hubot Sans Light</vt:lpstr>
      <vt:lpstr>Roboto Condensed</vt:lpstr>
      <vt:lpstr>Hubot Sans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178652524</cp:lastModifiedBy>
  <cp:revision>3</cp:revision>
  <dcterms:created xsi:type="dcterms:W3CDTF">2025-12-10T02:08:11Z</dcterms:created>
  <dcterms:modified xsi:type="dcterms:W3CDTF">2025-12-10T02:37:48Z</dcterms:modified>
</cp:coreProperties>
</file>